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0"/>
  </p:notesMasterIdLst>
  <p:handoutMasterIdLst>
    <p:handoutMasterId r:id="rId61"/>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28" r:id="rId30"/>
    <p:sldId id="284" r:id="rId31"/>
    <p:sldId id="264" r:id="rId32"/>
    <p:sldId id="266" r:id="rId33"/>
    <p:sldId id="268" r:id="rId34"/>
    <p:sldId id="290" r:id="rId35"/>
    <p:sldId id="283" r:id="rId36"/>
    <p:sldId id="281" r:id="rId37"/>
    <p:sldId id="288" r:id="rId38"/>
    <p:sldId id="282" r:id="rId39"/>
    <p:sldId id="330" r:id="rId40"/>
    <p:sldId id="306" r:id="rId41"/>
    <p:sldId id="310" r:id="rId42"/>
    <p:sldId id="308" r:id="rId43"/>
    <p:sldId id="312" r:id="rId44"/>
    <p:sldId id="294" r:id="rId45"/>
    <p:sldId id="307" r:id="rId46"/>
    <p:sldId id="329" r:id="rId47"/>
    <p:sldId id="295" r:id="rId48"/>
    <p:sldId id="296" r:id="rId49"/>
    <p:sldId id="297" r:id="rId50"/>
    <p:sldId id="298" r:id="rId51"/>
    <p:sldId id="299" r:id="rId52"/>
    <p:sldId id="300" r:id="rId53"/>
    <p:sldId id="302" r:id="rId54"/>
    <p:sldId id="333" r:id="rId55"/>
    <p:sldId id="301" r:id="rId56"/>
    <p:sldId id="303" r:id="rId57"/>
    <p:sldId id="304" r:id="rId58"/>
    <p:sldId id="311" r:id="rId59"/>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294"/>
            <p14:sldId id="307"/>
          </p14:sldIdLst>
        </p14:section>
        <p14:section name="Prototyp mBot" id="{3D537318-CBB6-9749-9B49-532214ACFD95}">
          <p14:sldIdLst>
            <p14:sldId id="329"/>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3" autoAdjust="0"/>
    <p:restoredTop sz="94645" autoAdjust="0"/>
  </p:normalViewPr>
  <p:slideViewPr>
    <p:cSldViewPr snapToGrid="0" snapToObjects="1">
      <p:cViewPr>
        <p:scale>
          <a:sx n="135" d="100"/>
          <a:sy n="135" d="100"/>
        </p:scale>
        <p:origin x="14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BE2CBC64-B1FD-FC4C-852C-992CD831F0F0}" type="presOf" srcId="{CC1D2F84-78D5-43C8-A13B-1D8019E6EDB6}" destId="{732EBD56-AE03-4017-A3B7-B78030B1E1CF}" srcOrd="1"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9CC9299A-01FF-5646-BF31-16D28B225C71}"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4180E007-51E7-2F4C-BEDE-A32BCD24DA37}" type="presOf" srcId="{A39D52ED-2C6F-4C6F-A72E-A038764FB536}" destId="{A1EDBFD4-C0A4-4619-9098-027032D0038D}" srcOrd="1" destOrd="0" presId="urn:microsoft.com/office/officeart/2005/8/layout/radial5"/>
    <dgm:cxn modelId="{B8223067-1192-D644-B122-0B48159C20BE}" type="presOf" srcId="{9A0E5338-AC0D-4DF0-91FC-395303EF3D57}" destId="{382D73C6-3615-48D2-9A1F-A56DB7940281}" srcOrd="0"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6FA178C-5BFD-8644-B92B-2FA5A554E9FE}" type="presOf" srcId="{7A22B761-0B28-4A3D-8617-902603212F4F}" destId="{B48F9EDF-BEE9-45B1-A774-20C0F452687D}" srcOrd="0" destOrd="0" presId="urn:microsoft.com/office/officeart/2005/8/layout/radial5"/>
    <dgm:cxn modelId="{F43BC65D-D05D-CB4B-A2FD-5CAE50730BF7}" type="presOf" srcId="{C3E4261E-2688-4872-B706-CE0713E77E84}" destId="{9C675751-0D64-417B-8F0C-57B1CD04880F}"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992317E6-BCA7-1A44-859F-CAD56C20B4B7}" type="presOf" srcId="{DDF38211-F53B-4CAD-AD4C-0E3AE9884493}" destId="{E5A8EFA3-5DB6-441A-A171-822B5A52FC2C}" srcOrd="1"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88808A67-F3A3-004A-B991-47BB6E21C0E9}" type="presOf" srcId="{7716D2D7-AE11-4024-8BA5-BEC8373344D7}" destId="{456C5250-D558-4F2C-89A4-BE2586DD6F8B}" srcOrd="0" destOrd="0" presId="urn:microsoft.com/office/officeart/2005/8/layout/radial5"/>
    <dgm:cxn modelId="{89ADCDDA-0B1D-5F46-BED7-32210D6CB72F}" type="presOf" srcId="{FAAEF7A3-9CB9-4FC1-81D1-EDE870C51B1C}" destId="{EB22F6E4-4835-47AC-B197-4182A2D493E1}"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057415F8-2A61-7A4D-9A64-733B88C1AD27}" type="presOf" srcId="{FAAEF7A3-9CB9-4FC1-81D1-EDE870C51B1C}" destId="{1A4B4981-0915-4D72-A9AE-68A0147B7BCE}" srcOrd="1" destOrd="0" presId="urn:microsoft.com/office/officeart/2005/8/layout/radial5"/>
    <dgm:cxn modelId="{367CB5E3-6A8B-5347-B7D3-C4DC4C730C86}" type="presOf" srcId="{098E2BF9-A1D1-4AE6-AA76-1E26510A5C3F}" destId="{A8E89793-7078-491F-9122-4197A9BB6043}"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FA77BE74-9CD6-734B-AC8C-851970E3FBF4}" type="presOf" srcId="{64300844-45B9-47B7-BE5D-029288657376}" destId="{A18BD2AC-1DAF-4C0D-878E-6FAF13AD5416}"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85BAEA8-D60F-2A4F-BC55-F469275D201A}" type="presOf" srcId="{74BF0AD8-8450-4BDC-B693-806C01CAE05C}" destId="{4C5A628C-DAC4-42A4-94CB-319C507621E6}" srcOrd="1" destOrd="0" presId="urn:microsoft.com/office/officeart/2005/8/layout/radial5"/>
    <dgm:cxn modelId="{12666BF2-1267-694D-B8B7-F717501DD2B0}" type="presOf" srcId="{A922D5F4-4F67-43F5-8D5B-CE3A4FDA056E}" destId="{64909A40-281C-4012-A290-11E105503859}"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85A0C8AB-C917-43EF-8FA5-712D83A409A2}" srcId="{64300844-45B9-47B7-BE5D-029288657376}" destId="{9B4502A8-9F05-4C65-AC27-436B42A55F69}" srcOrd="5" destOrd="0" parTransId="{FAAEF7A3-9CB9-4FC1-81D1-EDE870C51B1C}" sibTransId="{B73BD03E-55B2-41C2-8C33-6EFF814BDB9E}"/>
    <dgm:cxn modelId="{765C30DD-2437-B84C-982F-4A78C57FE4F5}" type="presOf" srcId="{E50110B5-4652-473D-84B3-75BCE8596F7B}" destId="{0491B216-38EC-4B0D-9A11-F64E45B9EEFD}" srcOrd="1"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B6203F3-C779-D341-AC2B-14689664C6CA}" type="presOf" srcId="{74BF0AD8-8450-4BDC-B693-806C01CAE05C}" destId="{DF6CD740-0B72-4EF5-87A9-9067A199471F}"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24.07.18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24.07.18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49</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50</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24.07.18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24.07.18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24.07.18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24.07.18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24.07.18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a:t>
            </a:r>
            <a:r>
              <a:rPr lang="de-DE" sz="2400" dirty="0" smtClean="0"/>
              <a:t>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t>
            </a:r>
            <a:r>
              <a:rPr lang="de-DE" sz="2400" dirty="0" smtClean="0"/>
              <a:t>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stretch>
            <a:fillRect/>
          </a:stretch>
        </p:blipFill>
        <p:spPr>
          <a:xfrm>
            <a:off x="3962412" y="1804415"/>
            <a:ext cx="4205999" cy="4379187"/>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stretch>
            <a:fillRect/>
          </a:stretch>
        </p:blipFill>
        <p:spPr>
          <a:xfrm>
            <a:off x="648000" y="1765407"/>
            <a:ext cx="3976370" cy="4172514"/>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Eigene </a:t>
            </a:r>
            <a:r>
              <a:rPr lang="de-DE" sz="2400" dirty="0" smtClean="0"/>
              <a:t>Ansteuerungs-Mock-</a:t>
            </a:r>
            <a:r>
              <a:rPr lang="de-DE" sz="2400" dirty="0" err="1" smtClean="0"/>
              <a:t>Ups</a:t>
            </a:r>
            <a:r>
              <a:rPr lang="de-DE" sz="2400" dirty="0" smtClean="0"/>
              <a:t> (iOS)</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1765407"/>
            <a:ext cx="2313282" cy="4105275"/>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1709967"/>
            <a:ext cx="2048256" cy="4267200"/>
          </a:xfrm>
          <a:prstGeom prst="rect">
            <a:avLst/>
          </a:prstGeom>
        </p:spPr>
      </p:pic>
      <p:sp>
        <p:nvSpPr>
          <p:cNvPr id="10"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mBot</a:t>
            </a:r>
            <a:r>
              <a:rPr lang="de-DE" sz="2000" b="1" dirty="0" smtClean="0"/>
              <a:t> App SRC in </a:t>
            </a:r>
            <a:r>
              <a:rPr lang="de-DE" sz="2000" b="1" dirty="0" err="1" smtClean="0"/>
              <a:t>GitHub</a:t>
            </a:r>
            <a:r>
              <a:rPr lang="de-DE" sz="2000" b="1" dirty="0" smtClean="0"/>
              <a:t> gefunden!</a:t>
            </a:r>
          </a:p>
          <a:p>
            <a:pPr>
              <a:buFont typeface="Wingdings" charset="2"/>
              <a:buChar char="à"/>
            </a:pPr>
            <a:r>
              <a:rPr lang="de-DE" sz="2000" dirty="0" smtClean="0">
                <a:sym typeface="Wingdings"/>
              </a:rPr>
              <a:t>Swift / iOS</a:t>
            </a:r>
            <a:endParaRPr lang="de-DE" sz="2000" dirty="0">
              <a:sym typeface="Wingdings"/>
            </a:endParaRPr>
          </a:p>
          <a:p>
            <a:pPr>
              <a:buFont typeface="Wingdings" charset="2"/>
              <a:buChar char="à"/>
            </a:pPr>
            <a:r>
              <a:rPr lang="de-DE" sz="2000" dirty="0" smtClean="0">
                <a:sym typeface="Wingdings"/>
              </a:rPr>
              <a:t>iOS Gyrosensor auslesen</a:t>
            </a:r>
          </a:p>
          <a:p>
            <a:pPr>
              <a:buFont typeface="Wingdings" charset="2"/>
              <a:buChar char="à"/>
            </a:pPr>
            <a:r>
              <a:rPr lang="de-DE" sz="2000" dirty="0" smtClean="0">
                <a:sym typeface="Wingdings"/>
              </a:rPr>
              <a:t>Expertise im Team (Münstermann,</a:t>
            </a:r>
            <a:r>
              <a:rPr lang="de-DE" sz="2000" dirty="0">
                <a:sym typeface="Wingdings"/>
              </a:rPr>
              <a:t> </a:t>
            </a:r>
            <a:r>
              <a:rPr lang="de-DE" sz="2000" dirty="0" smtClean="0">
                <a:sym typeface="Wingdings"/>
              </a:rPr>
              <a:t>Beck)</a:t>
            </a:r>
          </a:p>
        </p:txBody>
      </p:sp>
      <p:sp>
        <p:nvSpPr>
          <p:cNvPr id="11" name="TextBox 10"/>
          <p:cNvSpPr txBox="1"/>
          <p:nvPr/>
        </p:nvSpPr>
        <p:spPr>
          <a:xfrm>
            <a:off x="2513312" y="6437376"/>
            <a:ext cx="378982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Daniel Münstermann</a:t>
            </a:r>
            <a:endParaRPr lang="en-US" sz="1050" dirty="0"/>
          </a:p>
        </p:txBody>
      </p:sp>
    </p:spTree>
    <p:extLst>
      <p:ext uri="{BB962C8B-B14F-4D97-AF65-F5344CB8AC3E}">
        <p14:creationId xmlns:p14="http://schemas.microsoft.com/office/powerpoint/2010/main" val="14556834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stretch>
            <a:fillRect/>
          </a:stretch>
        </p:blipFill>
        <p:spPr>
          <a:xfrm>
            <a:off x="648000" y="1574800"/>
            <a:ext cx="3791713" cy="4423666"/>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a:t>
            </a:r>
            <a:r>
              <a:rPr lang="de-DE" sz="2400" dirty="0" smtClean="0"/>
              <a:t>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endParaRPr lang="de-DE" sz="2400" dirty="0" smtClean="0"/>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a:t>
            </a:r>
            <a:r>
              <a:rPr lang="de-DE" sz="2400" dirty="0" smtClean="0"/>
              <a:t>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r>
              <a:rPr lang="de-DE" sz="2400" dirty="0" smtClean="0"/>
              <a:t>:</a:t>
            </a:r>
            <a:br>
              <a:rPr lang="de-DE" sz="2400" dirty="0" smtClean="0"/>
            </a:br>
            <a:r>
              <a:rPr lang="de-DE" sz="2400" b="1" dirty="0" smtClean="0"/>
              <a:t>Steuerung über Handlauf / Greifreifen</a:t>
            </a:r>
            <a:endParaRPr lang="de-DE" sz="2400" b="1" dirty="0" smtClean="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dirty="0" smtClean="0"/>
              <a:t>Kein “erlernen“ der Ansteuerung</a:t>
            </a:r>
            <a:endParaRPr lang="de-DE" dirty="0"/>
          </a:p>
          <a:p>
            <a:pPr lvl="1"/>
            <a:r>
              <a:rPr lang="de-DE" dirty="0" smtClean="0"/>
              <a:t>Adaption der Gewohnheiten</a:t>
            </a:r>
          </a:p>
          <a:p>
            <a:pPr lvl="1"/>
            <a:r>
              <a:rPr lang="de-DE" dirty="0" err="1" smtClean="0"/>
              <a:t>eBike</a:t>
            </a:r>
            <a:r>
              <a:rPr lang="de-DE" dirty="0" smtClean="0"/>
              <a:t>/</a:t>
            </a:r>
            <a:r>
              <a:rPr lang="de-DE" dirty="0" err="1" smtClean="0"/>
              <a:t>Pedalec</a:t>
            </a:r>
            <a:r>
              <a:rPr lang="de-DE" dirty="0" smtClean="0"/>
              <a:t> Gedanke für:</a:t>
            </a:r>
          </a:p>
          <a:p>
            <a:pPr lvl="2"/>
            <a:r>
              <a:rPr lang="de-DE" dirty="0" smtClean="0"/>
              <a:t>weiter Strecken</a:t>
            </a:r>
          </a:p>
          <a:p>
            <a:pPr lvl="2"/>
            <a:r>
              <a:rPr lang="de-DE" dirty="0" smtClean="0"/>
              <a:t>große Steigungen</a:t>
            </a:r>
          </a:p>
          <a:p>
            <a:pPr lvl="1"/>
            <a:r>
              <a:rPr lang="de-DE" dirty="0" smtClean="0"/>
              <a:t>Parameter: Unterstützungsgrad und </a:t>
            </a:r>
            <a:r>
              <a:rPr lang="de-DE" i="1" dirty="0" err="1" smtClean="0"/>
              <a:t>v</a:t>
            </a:r>
            <a:r>
              <a:rPr lang="de-DE" i="1" baseline="-25000" dirty="0" err="1" smtClean="0"/>
              <a:t>max</a:t>
            </a:r>
            <a:endParaRPr lang="de-DE"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stretch>
            <a:fillRect/>
          </a:stretch>
        </p:blipFill>
        <p:spPr>
          <a:xfrm>
            <a:off x="121921" y="3176331"/>
            <a:ext cx="2806246" cy="3005271"/>
          </a:xfrm>
          <a:prstGeom prst="rect">
            <a:avLst/>
          </a:prstGeom>
        </p:spPr>
      </p:pic>
      <p:pic>
        <p:nvPicPr>
          <p:cNvPr id="12" name="Picture 11"/>
          <p:cNvPicPr>
            <a:picLocks noChangeAspect="1"/>
          </p:cNvPicPr>
          <p:nvPr/>
        </p:nvPicPr>
        <p:blipFill>
          <a:blip r:embed="rId4"/>
          <a:stretch>
            <a:fillRect/>
          </a:stretch>
        </p:blipFill>
        <p:spPr>
          <a:xfrm>
            <a:off x="3165347" y="4469892"/>
            <a:ext cx="2194865" cy="577596"/>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a:t>
            </a:r>
            <a:r>
              <a:rPr lang="en-US" sz="2000" dirty="0" err="1" smtClean="0"/>
              <a:t>Hallsensor</a:t>
            </a:r>
            <a:r>
              <a:rPr lang="en-US" sz="2000" dirty="0" smtClean="0"/>
              <a:t>)</a:t>
            </a:r>
          </a:p>
          <a:p>
            <a:pPr lvl="2"/>
            <a:r>
              <a:rPr lang="en-US" sz="2000" dirty="0" smtClean="0"/>
              <a:t>Impulse </a:t>
            </a:r>
            <a:r>
              <a:rPr lang="en-US" sz="2000" dirty="0" err="1" smtClean="0"/>
              <a:t>auslesen</a:t>
            </a:r>
            <a:r>
              <a:rPr lang="en-US" sz="2000" dirty="0" smtClean="0"/>
              <a:t> </a:t>
            </a:r>
            <a:r>
              <a:rPr lang="en-US" sz="2000" dirty="0" smtClean="0">
                <a:sym typeface="Wingdings"/>
              </a:rPr>
              <a:t> Peaks </a:t>
            </a:r>
            <a:r>
              <a:rPr lang="en-US" sz="2000" dirty="0" err="1" smtClean="0">
                <a:sym typeface="Wingdings"/>
              </a:rPr>
              <a:t>hoch</a:t>
            </a:r>
            <a:r>
              <a:rPr lang="en-US" sz="2000" dirty="0" smtClean="0">
                <a:sym typeface="Wingdings"/>
              </a:rPr>
              <a:t> </a:t>
            </a:r>
            <a:r>
              <a:rPr lang="en-US" sz="2000" dirty="0" err="1" smtClean="0">
                <a:sym typeface="Wingdings"/>
              </a:rPr>
              <a:t>genug</a:t>
            </a:r>
            <a:r>
              <a:rPr lang="en-US" sz="2000" dirty="0" smtClean="0">
                <a:sym typeface="Wingdings"/>
              </a:rPr>
              <a:t>?</a:t>
            </a:r>
            <a:endParaRPr lang="en-US" sz="2000"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endParaRPr lang="en-US" sz="2800" dirty="0" smtClean="0"/>
          </a:p>
          <a:p>
            <a:r>
              <a:rPr lang="en-US" sz="2800" dirty="0" err="1" smtClean="0"/>
              <a:t>Freilauf</a:t>
            </a:r>
            <a:r>
              <a:rPr lang="en-US" sz="2800" dirty="0" smtClean="0"/>
              <a:t> + </a:t>
            </a:r>
            <a:r>
              <a:rPr lang="en-US" sz="2800" dirty="0" err="1" smtClean="0"/>
              <a:t>Rekoperation</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38" y="2681719"/>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725" y="3424013"/>
            <a:ext cx="2994949" cy="2446256"/>
          </a:xfrm>
          <a:prstGeom prst="rect">
            <a:avLst/>
          </a:prstGeom>
        </p:spPr>
      </p:pic>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stretch>
            <a:fillRect/>
          </a:stretch>
        </p:blipFill>
        <p:spPr>
          <a:xfrm>
            <a:off x="1043214" y="2114858"/>
            <a:ext cx="3364992" cy="3603644"/>
          </a:xfrm>
          <a:prstGeom prst="rect">
            <a:avLst/>
          </a:prstGeom>
        </p:spPr>
      </p:pic>
      <p:pic>
        <p:nvPicPr>
          <p:cNvPr id="12" name="Picture 11"/>
          <p:cNvPicPr>
            <a:picLocks noChangeAspect="1"/>
          </p:cNvPicPr>
          <p:nvPr/>
        </p:nvPicPr>
        <p:blipFill>
          <a:blip r:embed="rId3"/>
          <a:stretch>
            <a:fillRect/>
          </a:stretch>
        </p:blipFill>
        <p:spPr>
          <a:xfrm>
            <a:off x="4320285" y="5078984"/>
            <a:ext cx="2058449" cy="639518"/>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stretch>
            <a:fillRect/>
          </a:stretch>
        </p:blipFill>
        <p:spPr>
          <a:xfrm>
            <a:off x="741312" y="1554738"/>
            <a:ext cx="5657088" cy="4626348"/>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stretch>
            <a:fillRect/>
          </a:stretch>
        </p:blipFill>
        <p:spPr>
          <a:xfrm>
            <a:off x="648000" y="1922271"/>
            <a:ext cx="4045920" cy="4093519"/>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stretch>
            <a:fillRect/>
          </a:stretch>
        </p:blipFill>
        <p:spPr>
          <a:xfrm>
            <a:off x="648000" y="1716507"/>
            <a:ext cx="4984704" cy="427609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1038</TotalTime>
  <Words>1916</Words>
  <Application>Microsoft Macintosh PowerPoint</Application>
  <PresentationFormat>On-screen Show (4:3)</PresentationFormat>
  <Paragraphs>515</Paragraphs>
  <Slides>58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Thomas Müller – Alltag / Tagesablauf</vt:lpstr>
      <vt:lpstr>Nichtalltägliche Situationen</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59</cp:revision>
  <dcterms:created xsi:type="dcterms:W3CDTF">2018-06-04T17:28:29Z</dcterms:created>
  <dcterms:modified xsi:type="dcterms:W3CDTF">2018-07-24T16:58:17Z</dcterms:modified>
</cp:coreProperties>
</file>